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80CBC5-2C54-4E36-A141-BCDD36959C52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F3A059-E851-4D10-B51B-6108DFF3C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0CBC5-2C54-4E36-A141-BCDD36959C52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3A059-E851-4D10-B51B-6108DFF3C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0CBC5-2C54-4E36-A141-BCDD36959C52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3A059-E851-4D10-B51B-6108DFF3C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0CBC5-2C54-4E36-A141-BCDD36959C52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3A059-E851-4D10-B51B-6108DFF3C35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0CBC5-2C54-4E36-A141-BCDD36959C52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3A059-E851-4D10-B51B-6108DFF3C35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0CBC5-2C54-4E36-A141-BCDD36959C52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3A059-E851-4D10-B51B-6108DFF3C35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0CBC5-2C54-4E36-A141-BCDD36959C52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3A059-E851-4D10-B51B-6108DFF3C35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0CBC5-2C54-4E36-A141-BCDD36959C52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3A059-E851-4D10-B51B-6108DFF3C35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0CBC5-2C54-4E36-A141-BCDD36959C52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3A059-E851-4D10-B51B-6108DFF3C35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80CBC5-2C54-4E36-A141-BCDD36959C52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F3A059-E851-4D10-B51B-6108DFF3C35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80CBC5-2C54-4E36-A141-BCDD36959C52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F3A059-E851-4D10-B51B-6108DFF3C35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80CBC5-2C54-4E36-A141-BCDD36959C52}" type="datetimeFigureOut">
              <a:rPr lang="ru-RU" smtClean="0"/>
              <a:t>10.11.2017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F3A059-E851-4D10-B51B-6108DFF3C35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2064203.100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2064203.1001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garantf1://70581384.1200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304255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Типовые ситуации </a:t>
            </a:r>
            <a:r>
              <a:rPr lang="ru-RU" sz="2000" b="1" dirty="0" smtClean="0"/>
              <a:t>конфликта интересов на муниципальной службе и </a:t>
            </a:r>
            <a:r>
              <a:rPr lang="ru-RU" sz="2000" b="1" dirty="0" smtClean="0"/>
              <a:t>порядок </a:t>
            </a:r>
            <a:r>
              <a:rPr lang="ru-RU" sz="2000" b="1" dirty="0" smtClean="0"/>
              <a:t>их урегулирования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</a:t>
            </a:r>
            <a:r>
              <a:rPr lang="ru-RU" sz="2000" dirty="0"/>
              <a:t>ривлечение муниципальных служащих к </a:t>
            </a:r>
            <a:r>
              <a:rPr lang="ru-RU" sz="2000" b="1" dirty="0"/>
              <a:t>ответственности </a:t>
            </a:r>
            <a:r>
              <a:rPr lang="ru-RU" sz="2000" b="1" dirty="0" smtClean="0"/>
              <a:t>за </a:t>
            </a:r>
            <a:r>
              <a:rPr lang="ru-RU" sz="2000" b="1" dirty="0"/>
              <a:t>несоблюдение ограничений и запретов, требований о предотвращении или об урегулировании конфликта интересов и неисполнение обязанностей, установленных в целях </a:t>
            </a:r>
            <a:r>
              <a:rPr lang="ru-RU" sz="2000" b="1" dirty="0" smtClean="0"/>
              <a:t>противодействия коррупции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785652" cy="2592288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Настоящая Памятка подготовлена организационно-правовым управлением 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Администрации Провиденского городского округа</a:t>
            </a:r>
          </a:p>
          <a:p>
            <a:pPr lvl="0"/>
            <a:endParaRPr lang="ru-RU" sz="1900" b="1" dirty="0" smtClean="0">
              <a:solidFill>
                <a:srgbClr val="002060"/>
              </a:solidFill>
              <a:latin typeface="Monotype Corsiva" pitchFamily="66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ru-RU" sz="1900" b="1" dirty="0" smtClean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Одной </a:t>
            </a:r>
            <a:r>
              <a:rPr lang="ru-RU" sz="1900" b="1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из форм антикоррупционного воспитания является </a:t>
            </a:r>
            <a:r>
              <a:rPr lang="ru-RU" sz="1900" b="1" i="1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антикоррупционное просвещение</a:t>
            </a:r>
            <a:r>
              <a:rPr lang="ru-RU" sz="1900" b="1" dirty="0">
                <a:solidFill>
                  <a:srgbClr val="002060"/>
                </a:solidFill>
                <a:latin typeface="Monotype Corsiva" pitchFamily="66" charset="0"/>
                <a:ea typeface="Calibri" pitchFamily="34" charset="0"/>
                <a:cs typeface="Times New Roman" pitchFamily="18" charset="0"/>
              </a:rPr>
              <a:t>, которое представляет собой «распространение в обществе знаний о праве и разъяснение положений действующих нормативных правовых актов, а также практики их применения в целях формирования убежденности в необходимости соблюдения законов и предупреждения правонарушений».</a:t>
            </a:r>
            <a:endParaRPr lang="ru-RU" sz="1900" b="1" dirty="0">
              <a:solidFill>
                <a:srgbClr val="002060"/>
              </a:solidFill>
              <a:latin typeface="Monotype Corsiva" pitchFamily="66" charset="0"/>
              <a:cs typeface="Arial" pitchFamily="34" charset="0"/>
            </a:endParaRP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5546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Под конфликтом интересов </a:t>
            </a:r>
            <a:r>
              <a:rPr lang="ru-RU" dirty="0" smtClean="0"/>
              <a:t>понимается </a:t>
            </a:r>
            <a:r>
              <a:rPr lang="ru-RU" dirty="0"/>
              <a:t>ситуация, при которой личная заинтересованность (прямая или косвенная) лица, замещающего должность, замещение которой предусматривает обязанность принимать меры по предотвращению и урегулированию конфликта интересов, влияет или может повлиять на надлежащее, объективное и беспристрастное исполнение им должностных (служебных) обязанностей (осуществление полномочий).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>
                <a:effectLst/>
              </a:rPr>
              <a:t>В соответствии с </a:t>
            </a:r>
            <a:r>
              <a:rPr lang="ru-RU" sz="2400" b="0" dirty="0">
                <a:effectLst/>
                <a:hlinkClick r:id="rId2"/>
              </a:rPr>
              <a:t>частью 1 статьи 10</a:t>
            </a:r>
            <a:r>
              <a:rPr lang="ru-RU" sz="2400" dirty="0">
                <a:effectLst/>
              </a:rPr>
              <a:t> Федерального закона от 25 декабря 2008 г. </a:t>
            </a:r>
            <a:r>
              <a:rPr lang="ru-RU" sz="2400" dirty="0" smtClean="0">
                <a:effectLst/>
              </a:rPr>
              <a:t>№</a:t>
            </a:r>
            <a:r>
              <a:rPr lang="ru-RU" sz="2400" dirty="0">
                <a:effectLst/>
              </a:rPr>
              <a:t> 273-ФЗ </a:t>
            </a:r>
            <a:r>
              <a:rPr lang="ru-RU" sz="2400" dirty="0" smtClean="0">
                <a:effectLst/>
              </a:rPr>
              <a:t>«О </a:t>
            </a:r>
            <a:r>
              <a:rPr lang="ru-RU" sz="2400" dirty="0">
                <a:effectLst/>
              </a:rPr>
              <a:t>противодействии </a:t>
            </a:r>
            <a:r>
              <a:rPr lang="ru-RU" sz="2400" dirty="0" smtClean="0">
                <a:effectLst/>
              </a:rPr>
              <a:t>коррупции»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34322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effectLst/>
              </a:rPr>
              <a:t>Муниципальный </a:t>
            </a:r>
            <a:r>
              <a:rPr lang="ru-RU" sz="2000">
                <a:effectLst/>
              </a:rPr>
              <a:t>служащий </a:t>
            </a:r>
            <a:r>
              <a:rPr lang="ru-RU" sz="2000" smtClean="0">
                <a:effectLst/>
              </a:rPr>
              <a:t>обязан соблюдать </a:t>
            </a:r>
            <a:r>
              <a:rPr lang="ru-RU" sz="2000" dirty="0">
                <a:effectLst/>
              </a:rPr>
              <a:t>ограничения, выполнять обязательства, не нарушать запреты, которые установлены </a:t>
            </a:r>
            <a:r>
              <a:rPr lang="ru-RU" sz="2000" dirty="0" smtClean="0">
                <a:effectLst/>
              </a:rPr>
              <a:t>федеральными законами, </a:t>
            </a:r>
            <a:r>
              <a:rPr lang="ru-RU" sz="2000" dirty="0">
                <a:effectLst/>
              </a:rPr>
              <a:t>не допускать конфликтных ситуаций, способных нанести ущерб его репутации или авторитету муниципального органа</a:t>
            </a:r>
            <a:r>
              <a:rPr lang="ru-RU" sz="2000" dirty="0" smtClean="0">
                <a:effectLst/>
              </a:rPr>
              <a:t> </a:t>
            </a:r>
            <a:endParaRPr lang="ru-RU" sz="2000" dirty="0"/>
          </a:p>
        </p:txBody>
      </p:sp>
      <p:pic>
        <p:nvPicPr>
          <p:cNvPr id="1026" name="Picture 2" descr="D:\Мои документы\ОТКРЫТКИ\Картинки\xl-good-and-bad-ctiticis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180" y="1881791"/>
            <a:ext cx="4739640" cy="372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312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Под </a:t>
            </a:r>
            <a:r>
              <a:rPr lang="ru-RU" dirty="0"/>
              <a:t>личной заинтересованностью понимается возможность получения доходов в виде денег, иного имущества, в том числе имущественных прав, услуг имущественного характера, результатов выполненных работ или каких-либо выгод (преимуществ) лицом, указанным в части </a:t>
            </a:r>
            <a:r>
              <a:rPr lang="ru-RU" dirty="0" smtClean="0"/>
              <a:t>1 статьи 10, </a:t>
            </a:r>
            <a:r>
              <a:rPr lang="ru-RU" dirty="0"/>
              <a:t>и (или) состоящими с ним в близком родстве или свойстве лицами (родителями, супругами, детьми, братьями, сестрами, а также братьями, сестрами, родителями, детьми супругов и супругами детей), гражданами или организациями, с которыми лицо, указанное в части 1 настоящей статьи, и (или) лица, состоящие с ним в близком родстве или свойстве, связаны имущественными, корпоративными или иными близкими отношениями.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dirty="0">
                <a:effectLst/>
              </a:rPr>
              <a:t>В соответствии с </a:t>
            </a:r>
            <a:r>
              <a:rPr lang="ru-RU" sz="2400" b="0" dirty="0">
                <a:effectLst/>
                <a:hlinkClick r:id="rId2"/>
              </a:rPr>
              <a:t>частью </a:t>
            </a:r>
            <a:r>
              <a:rPr lang="ru-RU" sz="2400" b="0" dirty="0" smtClean="0">
                <a:effectLst/>
                <a:hlinkClick r:id="rId2"/>
              </a:rPr>
              <a:t>2 </a:t>
            </a:r>
            <a:r>
              <a:rPr lang="ru-RU" sz="2400" b="0" dirty="0">
                <a:effectLst/>
                <a:hlinkClick r:id="rId2"/>
              </a:rPr>
              <a:t>статьи 10</a:t>
            </a:r>
            <a:r>
              <a:rPr lang="ru-RU" sz="2400" dirty="0">
                <a:effectLst/>
              </a:rPr>
              <a:t> Федерального закона от 25 декабря 2008 г. </a:t>
            </a:r>
            <a:r>
              <a:rPr lang="ru-RU" sz="2400" dirty="0" smtClean="0">
                <a:effectLst/>
              </a:rPr>
              <a:t>№</a:t>
            </a:r>
            <a:r>
              <a:rPr lang="ru-RU" sz="2400" dirty="0">
                <a:effectLst/>
              </a:rPr>
              <a:t> 273-ФЗ </a:t>
            </a:r>
            <a:r>
              <a:rPr lang="ru-RU" sz="2400" dirty="0" smtClean="0">
                <a:effectLst/>
              </a:rPr>
              <a:t>«О </a:t>
            </a:r>
            <a:r>
              <a:rPr lang="ru-RU" sz="2400" dirty="0">
                <a:effectLst/>
              </a:rPr>
              <a:t>противодействии </a:t>
            </a:r>
            <a:r>
              <a:rPr lang="ru-RU" sz="2400" dirty="0" smtClean="0">
                <a:effectLst/>
              </a:rPr>
              <a:t>коррупции»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43307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а) замечание;</a:t>
            </a:r>
          </a:p>
          <a:p>
            <a:r>
              <a:rPr lang="ru-RU" dirty="0"/>
              <a:t>б) выговор;</a:t>
            </a:r>
          </a:p>
          <a:p>
            <a:r>
              <a:rPr lang="ru-RU" dirty="0"/>
              <a:t>в) строгий выговор (для государственных служащих, замещающих должности военной и правоохранительной службы);</a:t>
            </a:r>
          </a:p>
          <a:p>
            <a:r>
              <a:rPr lang="ru-RU" dirty="0"/>
              <a:t>г) предупреждение о неполном служебном (должностном) соответствии;</a:t>
            </a:r>
          </a:p>
          <a:p>
            <a:r>
              <a:rPr lang="ru-RU" dirty="0"/>
              <a:t>д) увольнение с государственной (муниципальной) службы в связи с утратой доверия.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effectLst/>
              </a:rPr>
              <a:t>Применяются </a:t>
            </a:r>
            <a:r>
              <a:rPr lang="ru-RU" sz="2800" dirty="0">
                <a:effectLst/>
              </a:rPr>
              <a:t>следующие виды взысканий:</a:t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10951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а) сокрытия доходов, имущества, источники происхождения которых служащий не мог пояснить или стоимость которых не соответствовала его доходам;</a:t>
            </a:r>
          </a:p>
          <a:p>
            <a:r>
              <a:rPr lang="ru-RU" dirty="0"/>
              <a:t>б) значительного завышения служащим общей суммы доходов, вкладов в банках и иных кредитных организациях, либо полученных кредитов с целью финансового обоснования сделок по приобретению земельных участков, объектов недвижимого имущества, транспортных средств, ценных бумаг;</a:t>
            </a:r>
          </a:p>
          <a:p>
            <a:r>
              <a:rPr lang="ru-RU" dirty="0"/>
              <a:t>в) указания недостоверной цены сделки в </a:t>
            </a:r>
            <a:r>
              <a:rPr lang="ru-RU" dirty="0">
                <a:hlinkClick r:id="rId2"/>
              </a:rPr>
              <a:t>разделе 2</a:t>
            </a:r>
            <a:r>
              <a:rPr lang="ru-RU" dirty="0"/>
              <a:t> Справки для придания видимости соответствия расходов служащего его доходам;</a:t>
            </a:r>
          </a:p>
          <a:p>
            <a:r>
              <a:rPr lang="ru-RU" dirty="0"/>
              <a:t>г) сокрытия факта наличия банковских счетов, движение денежных средств по которым в течение отчетного года не могло быть объяснено исходя из доходов служащего;</a:t>
            </a:r>
          </a:p>
          <a:p>
            <a:r>
              <a:rPr lang="ru-RU" dirty="0"/>
              <a:t>д) сокрытия информации о фактах получения доходов от продажи имущества по цене существенно выше рыночной;</a:t>
            </a:r>
          </a:p>
          <a:p>
            <a:r>
              <a:rPr lang="ru-RU" dirty="0"/>
              <a:t>е) сокрытия информации о фактах получения кредитов на льготных условиях от банков и иных кредитных организаций, в отношении которых служащий выполнял функции государственного (муниципального) управления;</a:t>
            </a:r>
          </a:p>
          <a:p>
            <a:r>
              <a:rPr lang="ru-RU" dirty="0"/>
              <a:t>ж)  иных обстоятельств, наличие которых вызвало объективные сомнения в правомерности полученных доходов или приобретении на законные доходы имущества, информация о которых была неполной либо недостоверной.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>
                <a:effectLst/>
              </a:rPr>
              <a:t>Анализ правоприменительной практики показывает, что взыскания в виде увольнения служащего с государственной (муниципальной) службы в связи с утратой доверия применялись, к примеру, в случаях: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53328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47500" lnSpcReduction="20000"/>
          </a:bodyPr>
          <a:lstStyle/>
          <a:p>
            <a:r>
              <a:rPr lang="ru-RU" sz="2900" dirty="0">
                <a:solidFill>
                  <a:schemeClr val="accent3">
                    <a:lumMod val="75000"/>
                  </a:schemeClr>
                </a:solidFill>
              </a:rPr>
              <a:t>1) непринятия лицом мер по предотвращению и (или) урегулированию конфликта интересов, стороной которого оно является;</a:t>
            </a:r>
          </a:p>
          <a:p>
            <a:r>
              <a:rPr lang="ru-RU" sz="2900" dirty="0">
                <a:solidFill>
                  <a:schemeClr val="accent3">
                    <a:lumMod val="75000"/>
                  </a:schemeClr>
                </a:solidFill>
              </a:rPr>
              <a:t>2) непредставления лицом сведений о своих доходах, об имуществе и обязательствах имущественного характера, а также о доходах, об имуществе и обязательствах имущественного характера своих супруги (супруга) и несовершеннолетних детей либо представления заведомо недостоверных или неполных сведений;</a:t>
            </a:r>
          </a:p>
          <a:p>
            <a:r>
              <a:rPr lang="ru-RU" sz="2900" dirty="0">
                <a:solidFill>
                  <a:schemeClr val="accent3">
                    <a:lumMod val="75000"/>
                  </a:schemeClr>
                </a:solidFill>
              </a:rPr>
              <a:t>3) участия лица на платной основе в деятельности органа управления коммерческой организации, за исключением случаев, установленных федеральным законом;</a:t>
            </a:r>
          </a:p>
          <a:p>
            <a:r>
              <a:rPr lang="ru-RU" sz="2900" dirty="0">
                <a:solidFill>
                  <a:schemeClr val="accent3">
                    <a:lumMod val="75000"/>
                  </a:schemeClr>
                </a:solidFill>
              </a:rPr>
              <a:t>4) осуществления лицом предпринимательской деятельности;</a:t>
            </a:r>
          </a:p>
          <a:p>
            <a:r>
              <a:rPr lang="ru-RU" sz="2900" dirty="0">
                <a:solidFill>
                  <a:schemeClr val="accent3">
                    <a:lumMod val="75000"/>
                  </a:schemeClr>
                </a:solidFill>
              </a:rPr>
              <a:t>5) вхождения лица в состав органов управления, попечительских или наблюдательных советов,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подразделений, если иное не предусмотрено международным договором Российской Федерации или законодательством Российской Федерации.</a:t>
            </a:r>
          </a:p>
          <a:p>
            <a:r>
              <a:rPr lang="ru-RU" sz="29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ru-RU" sz="2900" dirty="0">
                <a:solidFill>
                  <a:schemeClr val="accent3">
                    <a:lumMod val="75000"/>
                  </a:schemeClr>
                </a:solidFill>
              </a:rPr>
              <a:t>. Лицо, замещающее государственную должность Российской Федерации, государственную должность субъекта Российской Федерации, муниципальную должность, которому стало известно о возникновении у подчиненного ему лица личной заинтересованности, которая приводит или может привести к конфликту интересов, подлежит увольнению (освобождению от должности) в связи с утратой доверия также в случае непринятия лицом, замещающим государственную должность Российской Федерации, государственную должность субъекта Российской Федерации, муниципальную должность, мер по предотвращению и (или) урегулированию конфликта интересов, стороной которого является подчиненное ему лицо.</a:t>
            </a: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effectLst/>
              </a:rPr>
              <a:t>Увольнение (освобождение от должности) лиц, замещающих государственные должности Российской Федерации, государственные должности субъектов Российской Федерации, муниципальные должности, в связи с утратой </a:t>
            </a:r>
            <a:r>
              <a:rPr lang="ru-RU" sz="1600" dirty="0" smtClean="0">
                <a:effectLst/>
              </a:rPr>
              <a:t>доверия происходит в следующих случаях: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03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1) определение подразделений или должностных лиц, ответственных за профилактику коррупционных и иных правонарушений;</a:t>
            </a:r>
          </a:p>
          <a:p>
            <a:r>
              <a:rPr lang="ru-RU" dirty="0"/>
              <a:t>2) сотрудничество организации с правоохранительными органами;</a:t>
            </a:r>
          </a:p>
          <a:p>
            <a:r>
              <a:rPr lang="ru-RU" dirty="0"/>
              <a:t>3) разработку и внедрение в практику стандартов и процедур, направленных на обеспечение добросовестной работы организации;</a:t>
            </a:r>
          </a:p>
          <a:p>
            <a:r>
              <a:rPr lang="ru-RU" dirty="0" smtClean="0"/>
              <a:t>4</a:t>
            </a:r>
            <a:r>
              <a:rPr lang="ru-RU" dirty="0"/>
              <a:t>) принятие кодекса этики и служебного поведения работников организации;</a:t>
            </a:r>
          </a:p>
          <a:p>
            <a:r>
              <a:rPr lang="ru-RU" dirty="0"/>
              <a:t>5) предотвращение и урегулирование конфликта интересов;</a:t>
            </a:r>
          </a:p>
          <a:p>
            <a:r>
              <a:rPr lang="ru-RU" dirty="0"/>
              <a:t>6) недопущение составления неофициальной отчетности и использования поддельных документов.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effectLst/>
              </a:rPr>
              <a:t>Меры по предупреждению коррупции, принимаемые в организации, могут включать:</a:t>
            </a:r>
            <a:br>
              <a:rPr lang="ru-RU" sz="2000" dirty="0">
                <a:effectLst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951501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385</TotalTime>
  <Words>775</Words>
  <Application>Microsoft Office PowerPoint</Application>
  <PresentationFormat>Экран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Типовые ситуации конфликта интересов на муниципальной службе и порядок их урегулирования Привлечение муниципальных служащих к ответственности за несоблюдение ограничений и запретов, требований о предотвращении или об урегулировании конфликта интересов и неисполнение обязанностей, установленных в целях противодействия коррупции</vt:lpstr>
      <vt:lpstr>В соответствии с частью 1 статьи 10 Федерального закона от 25 декабря 2008 г. № 273-ФЗ «О противодействии коррупции»</vt:lpstr>
      <vt:lpstr>Муниципальный служащий обязан соблюдать ограничения, выполнять обязательства, не нарушать запреты, которые установлены федеральными законами, не допускать конфликтных ситуаций, способных нанести ущерб его репутации или авторитету муниципального органа </vt:lpstr>
      <vt:lpstr>В соответствии с частью 2 статьи 10 Федерального закона от 25 декабря 2008 г. № 273-ФЗ «О противодействии коррупции»</vt:lpstr>
      <vt:lpstr>Применяются следующие виды взысканий: </vt:lpstr>
      <vt:lpstr>Анализ правоприменительной практики показывает, что взыскания в виде увольнения служащего с государственной (муниципальной) службы в связи с утратой доверия применялись, к примеру, в случаях:</vt:lpstr>
      <vt:lpstr>Увольнение (освобождение от должности) лиц, замещающих государственные должности Российской Федерации, государственные должности субъектов Российской Федерации, муниципальные должности, в связи с утратой доверия происходит в следующих случаях: </vt:lpstr>
      <vt:lpstr>Меры по предупреждению коррупции, принимаемые в организации, могут включать: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16</cp:revision>
  <dcterms:created xsi:type="dcterms:W3CDTF">2017-11-08T21:35:25Z</dcterms:created>
  <dcterms:modified xsi:type="dcterms:W3CDTF">2017-11-09T23:02:10Z</dcterms:modified>
</cp:coreProperties>
</file>