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486" r:id="rId3"/>
    <p:sldId id="474" r:id="rId4"/>
    <p:sldId id="478" r:id="rId5"/>
    <p:sldId id="477" r:id="rId6"/>
    <p:sldId id="476" r:id="rId7"/>
    <p:sldId id="475" r:id="rId8"/>
    <p:sldId id="479" r:id="rId9"/>
    <p:sldId id="485" r:id="rId10"/>
    <p:sldId id="481" r:id="rId11"/>
    <p:sldId id="484" r:id="rId12"/>
    <p:sldId id="482" r:id="rId13"/>
    <p:sldId id="483" r:id="rId14"/>
    <p:sldId id="480" r:id="rId15"/>
    <p:sldId id="473" r:id="rId16"/>
  </p:sldIdLst>
  <p:sldSz cx="12801600" cy="9601200" type="A3"/>
  <p:notesSz cx="6858000" cy="9144000"/>
  <p:defaultTextStyle>
    <a:defPPr>
      <a:defRPr lang="ru-RU"/>
    </a:defPPr>
    <a:lvl1pPr marL="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3878"/>
    <a:srgbClr val="FFC000"/>
    <a:srgbClr val="E0481C"/>
    <a:srgbClr val="FFFFFF"/>
    <a:srgbClr val="F4F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822" autoAdjust="0"/>
    <p:restoredTop sz="94660"/>
  </p:normalViewPr>
  <p:slideViewPr>
    <p:cSldViewPr>
      <p:cViewPr varScale="1">
        <p:scale>
          <a:sx n="109" d="100"/>
          <a:sy n="109" d="100"/>
        </p:scale>
        <p:origin x="172" y="100"/>
      </p:cViewPr>
      <p:guideLst>
        <p:guide orient="horz" pos="302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D1910-97E6-417F-B412-D530E4B44F31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07B16-2449-47B0-8F3A-2977855C0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198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13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231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47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11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67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3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69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167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256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758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851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31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2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hyperlink" Target="http://www.onhp.ru/" TargetMode="External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DBE8C7-B070-D00F-D0F0-5F4C3298B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10" y="1877076"/>
            <a:ext cx="1578864" cy="18233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584F82-B84E-1B31-230D-F71BF02EAF2A}"/>
              </a:ext>
            </a:extLst>
          </p:cNvPr>
          <p:cNvSpPr txBox="1"/>
          <p:nvPr/>
        </p:nvSpPr>
        <p:spPr>
          <a:xfrm>
            <a:off x="1511457" y="4397356"/>
            <a:ext cx="9778686" cy="1495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120"/>
              </a:spcAft>
            </a:pPr>
            <a:r>
              <a:rPr lang="ru-RU" sz="2800" b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ВНЕСЕНИЕ ИЗМЕНЕНИЙ В ПРАВИЛА ЗЕМЛЕПОЛЬЗОВАНИЯ И ЗАСТРОЙКИ </a:t>
            </a:r>
          </a:p>
          <a:p>
            <a:pPr algn="ctr">
              <a:lnSpc>
                <a:spcPct val="107000"/>
              </a:lnSpc>
              <a:spcAft>
                <a:spcPts val="1120"/>
              </a:spcAft>
            </a:pPr>
            <a:r>
              <a:rPr lang="ru-RU" sz="2240" b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ПРОВИДЕНСКОГО ГОРОДСКОГО ОКРУГА ЧУКОТСКОГО АВТОНОМНОГО ОКРУГА</a:t>
            </a:r>
            <a:endParaRPr lang="ru-RU" sz="154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E8171F-21B8-D17B-6BE0-60151B3ACBD0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769E1B-C203-6B61-003E-CC08A07A8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3288" y="120080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94096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0D6AD900-21B7-DED1-292D-0B55B1CBD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Карта границ ЗОУИТ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Нунлингран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269CEAB-748B-2BEA-7EDD-B8A260850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298" y="1253343"/>
            <a:ext cx="3160440" cy="7563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05466-7DB3-8D35-DBED-1E40F7E10CC8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10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8401F8-1EDF-64E9-2BF4-30F1A7A86AB0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1C3EBC-5489-0C50-D654-DAF656E680C1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CC7B55-3B6D-94C9-DB5E-407D3B1B2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"/>
          <a:stretch/>
        </p:blipFill>
        <p:spPr>
          <a:xfrm>
            <a:off x="640160" y="1271573"/>
            <a:ext cx="6502905" cy="765846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618145-9EAB-B5B0-4DDA-BC9A12BB7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00910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0D6AD900-21B7-DED1-292D-0B55B1CBD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303" y="150403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Карта границ ЗОУИТ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Энмелен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8A2CAD-E15F-1154-53E8-079166DFF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467" y="1344216"/>
            <a:ext cx="3164527" cy="7573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560461-EBD3-0185-E192-A7BED13045F0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11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F2F941-59D6-90EF-6705-1360CA2B707A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2B8FE0D-D326-7B40-ECD7-CE681F5AD753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EF2CBD-06FF-8E75-27C8-4F8ADEC0B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03" y="1344216"/>
            <a:ext cx="8943006" cy="656461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5964EB-C4EC-0C23-CD86-2E3D4F3B8C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44284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C207A29B-764C-C78E-7E6A-E81DFB8CE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Карта границ ЗОУИТ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Янракыннот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n-GB" altLang="ru-RU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41D4B8-F611-2F2D-04C0-9AC45631E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073" y="1363296"/>
            <a:ext cx="3164527" cy="7573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AED38-31A7-453C-69C8-C89589B9182B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12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91BB3F-58C6-5E7A-2E38-C988BB3A22D1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40977EE-A6F6-01C0-4261-E62F4C48FAAB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641B2F-10B5-4EC7-571C-06BC5D79C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17" y="1363296"/>
            <a:ext cx="8942387" cy="671264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B9C0EA-7115-4B7A-06D2-58BAA40EA1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01307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B6A9040B-D326-F7BA-C96F-8C0E5896C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Карта границ ЗОУИТ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Сиреники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n-GB" altLang="ru-RU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AF3AFD-4CC9-36F4-DF8C-95B0590D11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987"/>
          <a:stretch/>
        </p:blipFill>
        <p:spPr>
          <a:xfrm>
            <a:off x="9713168" y="1363743"/>
            <a:ext cx="3032432" cy="74046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FFB102-8EDD-B71B-A05B-12CEA48CE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4" t="-56" r="3710"/>
          <a:stretch/>
        </p:blipFill>
        <p:spPr>
          <a:xfrm>
            <a:off x="491617" y="1363743"/>
            <a:ext cx="9124088" cy="7088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3FF1BC-957D-776B-557D-9277BD3A28AF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13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A65063-2275-F84E-C6E3-A68B030DCAB9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0D129-438A-B1C6-B692-BEF5A6499669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1B6AF2-2AC0-5499-28C3-282F0F842B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8298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F31B402A-195E-C288-C1C7-253CEF411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Карта границ ЗОУИТ с. Новое Чаплино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CF3FEE-E7DC-4F28-4AC0-47C3E0A52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152" y="1215912"/>
            <a:ext cx="3164527" cy="75736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C2E1F4-76E8-52C6-4F18-F11857857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83" y="1234663"/>
            <a:ext cx="8959471" cy="7461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C0BC18-4681-D948-8B56-DAA2F35F4DEA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14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B242C56-0E07-A0FB-749E-7A2A81C9A5BF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213B876-AC5B-33E8-4A20-D3B462720999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1833C9-A1E7-F9C4-09C0-A7A644E7B7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84882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ABE4B50E-92B1-1E98-071A-45BF8A630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161" y="3647816"/>
            <a:ext cx="84232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ru-RU" sz="2800" b="1" dirty="0">
              <a:solidFill>
                <a:schemeClr val="bg1">
                  <a:lumMod val="50000"/>
                </a:schemeClr>
              </a:solidFill>
              <a:latin typeface="DINRoundPro-Black" pitchFamily="34" charset="-52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24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postoffice@onhp.ru</a:t>
            </a:r>
            <a:endParaRPr lang="ru-RU" altLang="ru-RU" sz="2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BB372D7-45F8-6791-B945-2F98B5014153}"/>
              </a:ext>
            </a:extLst>
          </p:cNvPr>
          <p:cNvGrpSpPr/>
          <p:nvPr/>
        </p:nvGrpSpPr>
        <p:grpSpPr>
          <a:xfrm>
            <a:off x="3259137" y="1560240"/>
            <a:ext cx="6283325" cy="5226831"/>
            <a:chOff x="1498601" y="732644"/>
            <a:chExt cx="6283325" cy="522683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56A6387-A5A0-D170-D43A-EC81F6EAD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601" y="732644"/>
              <a:ext cx="6283325" cy="154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2A0AF61F-002C-757C-21AF-B1F6858932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6551" y="2070907"/>
              <a:ext cx="35274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ru-RU" sz="1800" b="1" dirty="0">
                  <a:solidFill>
                    <a:srgbClr val="5454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Since 1953</a:t>
              </a:r>
              <a:endParaRPr lang="ru-RU" altLang="ru-RU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4">
              <a:hlinkClick r:id="rId3"/>
              <a:extLst>
                <a:ext uri="{FF2B5EF4-FFF2-40B4-BE49-F238E27FC236}">
                  <a16:creationId xmlns:a16="http://schemas.microsoft.com/office/drawing/2014/main" id="{92C85CBF-B6B9-C804-5089-1ADB7F688E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9562" y="5243513"/>
              <a:ext cx="35274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 b="1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www.onhp.ru</a:t>
              </a:r>
            </a:p>
          </p:txBody>
        </p:sp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B93D98F9-5206-B2C0-2699-BB9C6E341C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3213" y="5619750"/>
              <a:ext cx="10001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100" b="1">
                  <a:solidFill>
                    <a:srgbClr val="FFC000"/>
                  </a:solidFill>
                  <a:latin typeface="Arial" charset="0"/>
                </a:rPr>
                <a:t>Click </a:t>
              </a:r>
              <a:r>
                <a:rPr lang="en-US" altLang="ru-RU" sz="1600" b="1">
                  <a:solidFill>
                    <a:srgbClr val="FFC000"/>
                  </a:solidFill>
                  <a:latin typeface="Arial" charset="0"/>
                </a:rPr>
                <a:t>↑</a:t>
              </a:r>
              <a:r>
                <a:rPr lang="en-US" altLang="ru-RU" sz="1100" b="1">
                  <a:solidFill>
                    <a:srgbClr val="FFC000"/>
                  </a:solidFill>
                  <a:latin typeface="Arial" charset="0"/>
                </a:rPr>
                <a:t> here</a:t>
              </a:r>
              <a:endParaRPr lang="ru-RU" altLang="ru-RU" sz="1100" b="1">
                <a:solidFill>
                  <a:srgbClr val="FFC000"/>
                </a:solidFill>
                <a:latin typeface="Arial" charset="0"/>
              </a:endParaRPr>
            </a:p>
          </p:txBody>
        </p:sp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CF934EDE-D633-E9D0-9B62-832B1E45E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650" y="4365625"/>
              <a:ext cx="863600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8DDD630-13B3-8227-6DF5-E38C5DEAF3F5}"/>
              </a:ext>
            </a:extLst>
          </p:cNvPr>
          <p:cNvGrpSpPr/>
          <p:nvPr/>
        </p:nvGrpSpPr>
        <p:grpSpPr>
          <a:xfrm>
            <a:off x="2152328" y="8651283"/>
            <a:ext cx="8641612" cy="434545"/>
            <a:chOff x="2295691" y="8781129"/>
            <a:chExt cx="8641612" cy="43454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BB1C3B2-0944-181F-EB25-623FD0A35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2928" y="8796548"/>
              <a:ext cx="1863594" cy="419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E936CB0-A7AB-3BB0-202F-6BA33408B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691" y="8781129"/>
              <a:ext cx="1597540" cy="41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8FB4675-3D4A-86F5-C7F7-EAF33606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536" y="8796548"/>
              <a:ext cx="1592680" cy="419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E332C4C-F519-0756-EAF7-DFE061BB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2728" y="8796548"/>
              <a:ext cx="1750612" cy="39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BBE9D9D-A0CA-F720-7089-D15552B4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9152" y="8868556"/>
              <a:ext cx="1368151" cy="25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331208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5DEC29A9-5795-F074-EB18-0902FFE48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36" y="192088"/>
            <a:ext cx="1216348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2800" b="1" dirty="0">
                <a:latin typeface="Arial Narrow" panose="020B0606020202030204" pitchFamily="34" charset="0"/>
              </a:rPr>
              <a:t>Перечень территориальных зон, выделенных на карте градостроительного зонирования территории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ru-RU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0B5BDC-D9A7-C64C-34B0-BF1C52A8ACFA}"/>
              </a:ext>
            </a:extLst>
          </p:cNvPr>
          <p:cNvSpPr/>
          <p:nvPr/>
        </p:nvSpPr>
        <p:spPr>
          <a:xfrm>
            <a:off x="471211" y="1200200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 dirty="0">
              <a:solidFill>
                <a:srgbClr val="1038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6EA08D67-09AD-9312-6F82-29BE6AFB7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026391"/>
              </p:ext>
            </p:extLst>
          </p:nvPr>
        </p:nvGraphicFramePr>
        <p:xfrm>
          <a:off x="471211" y="1577082"/>
          <a:ext cx="12096000" cy="692062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29157">
                  <a:extLst>
                    <a:ext uri="{9D8B030D-6E8A-4147-A177-3AD203B41FA5}">
                      <a16:colId xmlns:a16="http://schemas.microsoft.com/office/drawing/2014/main" val="4138567696"/>
                    </a:ext>
                  </a:extLst>
                </a:gridCol>
                <a:gridCol w="10266843">
                  <a:extLst>
                    <a:ext uri="{9D8B030D-6E8A-4147-A177-3AD203B41FA5}">
                      <a16:colId xmlns:a16="http://schemas.microsoft.com/office/drawing/2014/main" val="658125737"/>
                    </a:ext>
                  </a:extLst>
                </a:gridCol>
              </a:tblGrid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территориальной зоны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853667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Ж-1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застройки индивидуальными жилыми домами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9088685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Ж-2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застройки малоэтажными жилыми домами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8029537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Ж-3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застройки среднеэтажными жилыми домами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8544761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ОД-1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делового, общественного и коммерческого назначения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0130593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ОД-2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специализированной общественной застройки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4637761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П-1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Производственная зона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2992900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П-2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Коммунально-складская зона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8736765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объектов инженерной инфраструктуры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7783501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Т-1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объектов транспортной инфраструктуры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9089700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Т-2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объектов воздушного транспорта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7439321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СХ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Производственная зона сельскохозяйственных предприятий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6886286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Р1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зелёных насаждений общего пользования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4785707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Р2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рекреационного назначения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0633444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СН-1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специального назначения, связанная с захоронениями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4221688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СН-2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специального назначения, связанная с размещением отходов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5094158"/>
                  </a:ext>
                </a:extLst>
              </a:tr>
              <a:tr h="3799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СН-3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специального назначения, связанная с государственными объектами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9053861"/>
                  </a:ext>
                </a:extLst>
              </a:tr>
              <a:tr h="384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Территории общего пользования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6565310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791A9E-F87F-BDA5-EF1A-D3786868FB9D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82A14-609E-090F-9E2E-841DB88666D0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2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4161DA-A47D-2FBB-7A6D-44D6D0493F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579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256000D7-BB3E-A791-ECF0-5E2D5C701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Карта градостроительного зонирования Провиденского городского округа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ru-RU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6E9326-55FE-1462-7237-489A5AEA33AD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7DA073-E3E8-91F9-E0A6-06163F007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18" y="1145240"/>
            <a:ext cx="8165112" cy="77771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63B760-C2BF-16D3-7301-10CFF9BB5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8" r="7286"/>
          <a:stretch/>
        </p:blipFill>
        <p:spPr>
          <a:xfrm>
            <a:off x="8777065" y="1105693"/>
            <a:ext cx="3810552" cy="7906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2E6A7B-C0EE-9166-7DD9-31D001F599BF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3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33CD9C-47DA-5640-0955-3E851C69C856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A82329-5637-FE5F-95E6-E5327B56A9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33067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FD5DCC81-8BE5-CF7A-E0C3-19BE2377F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Карта градостроительного зонирования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Нунлингран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ru-RU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996373-8785-C99E-38ED-0D590D1B3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688" y="1153814"/>
            <a:ext cx="3666537" cy="7724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E02E81-5EC6-AA2D-FDEF-ECD8927EC107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4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8A6201-C875-2D98-1AFF-EA8C618E8529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F9B855-F731-8F52-0610-092F633B6C93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16D9E7-AD7D-80A0-1FDD-7FE6F520C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61F0E6-0304-17D7-4813-789FA034A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86" y="1195605"/>
            <a:ext cx="7277335" cy="78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033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18B6A931-9DB6-BF99-1B5C-9752F925C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Карта градостроительного зонирования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Энмелен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733753-A29C-C52B-D66B-1AD7FA91B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705" y="1488233"/>
            <a:ext cx="3304456" cy="6961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3A3ECD-3B4A-5A3F-7773-A050E3BDAA0A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5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572C47E-0048-F741-ABEE-B439DDA42863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818DB9A-C6D9-2D18-CC09-63C80F566890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3E0E48-7C4E-5D48-50FD-095E2661D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26A058-E13C-BC6B-4957-D241AA393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17" y="2208312"/>
            <a:ext cx="8325278" cy="476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927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>
            <a:extLst>
              <a:ext uri="{FF2B5EF4-FFF2-40B4-BE49-F238E27FC236}">
                <a16:creationId xmlns:a16="http://schemas.microsoft.com/office/drawing/2014/main" id="{82E0565C-7ABE-31F0-7E4A-5B3BC8575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Карта градостроительного зонирования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Янракыннот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3FF909-CEF9-5C33-4AA7-B85AA44DF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136" y="1319820"/>
            <a:ext cx="3304456" cy="6961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94A703-64C2-9E4E-F1AE-608BDEFCAC86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6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E2F0A1-3E8A-F67A-C21A-3DA97B4810C5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7BEF30D-2A89-02AC-D76E-4894E4079085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E88BF4-3977-E912-F460-376699350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5EDE13-C3BC-6BF2-8FC7-282BCBD53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17" y="2337874"/>
            <a:ext cx="8429463" cy="49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5867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D2999DE0-3E8B-ECE7-7199-D8F54F495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36" y="181646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Карта градостроительного зонирования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Сиреники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770C98-78AB-1CFF-847A-CE2716BC9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144" y="1412361"/>
            <a:ext cx="3304456" cy="6961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253C13-FBAE-DAFD-7666-A087EEB5423A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7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4E3287A-0E89-9118-D2AA-3D4030E9BA4F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4774DBD-5195-2849-2CD6-8E4114AC3C90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0C857C-30E9-662D-B5D2-352F53865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0D2A4E-5200-1919-EAF0-98057D709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30" y="1721153"/>
            <a:ext cx="8401482" cy="634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3836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7C767B16-B1E3-0417-D4A3-D52540FBD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Карта градостроительного зонирования с. Новое Чаплино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8E18A8-C835-FA50-B1FC-937D52A16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136" y="1240334"/>
            <a:ext cx="3304456" cy="6961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6D61AC-B2CE-0C4F-7589-DD6C19988C95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8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000B5AA-D7C9-352F-7265-9C7EB451EEC6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A6009A-BD6C-7147-B294-49A81287F850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BDB2FE-1A6E-D305-AE66-C4011BF80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029419-AC84-96B8-D88E-200166AF8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17" y="1718048"/>
            <a:ext cx="8650014" cy="65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0330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50506" cy="9601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528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0D6AD900-21B7-DED1-292D-0B55B1CBD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Карта границ ЗОУИТ пгт Провидения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12E0CB-2681-0FBF-5E6C-584391C4D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136" y="1124596"/>
            <a:ext cx="3276768" cy="76457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9AB232-CD52-7A67-6F5E-77F8ECE73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5" t="3691" r="-276" b="501"/>
          <a:stretch/>
        </p:blipFill>
        <p:spPr>
          <a:xfrm>
            <a:off x="491617" y="1205484"/>
            <a:ext cx="8861511" cy="7807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F0081-E9FE-53C8-1057-82D82240D145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9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DB5988-30C6-6869-57E6-2BDD408471BB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F776FC-1AC9-B56E-2D6A-B90BB7984C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24276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12468</TotalTime>
  <Words>355</Words>
  <Application>Microsoft Office PowerPoint</Application>
  <PresentationFormat>A3 (297x420 мм)</PresentationFormat>
  <Paragraphs>82</Paragraphs>
  <Slides>15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Calibri</vt:lpstr>
      <vt:lpstr>DINRoundPro-Black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Вильямс А.И.</dc:creator>
  <cp:lastModifiedBy>Байбулатов И.И.</cp:lastModifiedBy>
  <cp:revision>288</cp:revision>
  <dcterms:created xsi:type="dcterms:W3CDTF">2017-04-27T12:09:41Z</dcterms:created>
  <dcterms:modified xsi:type="dcterms:W3CDTF">2024-02-19T13:32:34Z</dcterms:modified>
</cp:coreProperties>
</file>