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7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8" r:id="rId10"/>
    <p:sldId id="263" r:id="rId11"/>
    <p:sldId id="264" r:id="rId12"/>
    <p:sldId id="265" r:id="rId13"/>
    <p:sldId id="266" r:id="rId14"/>
    <p:sldId id="269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60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8B06FBE-ADD0-4D76-8EEE-D78EA9ACD534}" type="datetimeFigureOut">
              <a:rPr lang="ru-RU" smtClean="0"/>
              <a:pPr/>
              <a:t>19.07.2023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404909A-C059-4125-B434-8C3F805CCE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06FBE-ADD0-4D76-8EEE-D78EA9ACD534}" type="datetimeFigureOut">
              <a:rPr lang="ru-RU" smtClean="0"/>
              <a:pPr/>
              <a:t>19.07.2023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4909A-C059-4125-B434-8C3F805CCE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06FBE-ADD0-4D76-8EEE-D78EA9ACD534}" type="datetimeFigureOut">
              <a:rPr lang="ru-RU" smtClean="0"/>
              <a:pPr/>
              <a:t>19.07.2023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4909A-C059-4125-B434-8C3F805CCE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8B06FBE-ADD0-4D76-8EEE-D78EA9ACD534}" type="datetimeFigureOut">
              <a:rPr lang="ru-RU" smtClean="0"/>
              <a:pPr/>
              <a:t>19.07.2023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404909A-C059-4125-B434-8C3F805CCE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8B06FBE-ADD0-4D76-8EEE-D78EA9ACD534}" type="datetimeFigureOut">
              <a:rPr lang="ru-RU" smtClean="0"/>
              <a:pPr/>
              <a:t>19.07.2023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404909A-C059-4125-B434-8C3F805CCE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06FBE-ADD0-4D76-8EEE-D78EA9ACD534}" type="datetimeFigureOut">
              <a:rPr lang="ru-RU" smtClean="0"/>
              <a:pPr/>
              <a:t>19.07.2023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4909A-C059-4125-B434-8C3F805CCE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06FBE-ADD0-4D76-8EEE-D78EA9ACD534}" type="datetimeFigureOut">
              <a:rPr lang="ru-RU" smtClean="0"/>
              <a:pPr/>
              <a:t>19.07.2023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4909A-C059-4125-B434-8C3F805CCE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8B06FBE-ADD0-4D76-8EEE-D78EA9ACD534}" type="datetimeFigureOut">
              <a:rPr lang="ru-RU" smtClean="0"/>
              <a:pPr/>
              <a:t>19.07.2023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404909A-C059-4125-B434-8C3F805CCE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06FBE-ADD0-4D76-8EEE-D78EA9ACD534}" type="datetimeFigureOut">
              <a:rPr lang="ru-RU" smtClean="0"/>
              <a:pPr/>
              <a:t>19.07.2023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4909A-C059-4125-B434-8C3F805CCE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8B06FBE-ADD0-4D76-8EEE-D78EA9ACD534}" type="datetimeFigureOut">
              <a:rPr lang="ru-RU" smtClean="0"/>
              <a:pPr/>
              <a:t>19.07.2023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404909A-C059-4125-B434-8C3F805CCE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8B06FBE-ADD0-4D76-8EEE-D78EA9ACD534}" type="datetimeFigureOut">
              <a:rPr lang="ru-RU" smtClean="0"/>
              <a:pPr/>
              <a:t>19.07.2023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404909A-C059-4125-B434-8C3F805CCE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8B06FBE-ADD0-4D76-8EEE-D78EA9ACD534}" type="datetimeFigureOut">
              <a:rPr lang="ru-RU" smtClean="0"/>
              <a:pPr/>
              <a:t>19.07.2023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404909A-C059-4125-B434-8C3F805CCE2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\Рабочий стол\buklet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3" y="514350"/>
            <a:ext cx="8568951" cy="582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2766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60649"/>
            <a:ext cx="7315200" cy="1080119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Конфликт интересов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052737"/>
            <a:ext cx="7315200" cy="5256624"/>
          </a:xfrm>
        </p:spPr>
        <p:txBody>
          <a:bodyPr>
            <a:normAutofit fontScale="77500" lnSpcReduction="20000"/>
          </a:bodyPr>
          <a:lstStyle/>
          <a:p>
            <a:pPr marL="0" indent="452438" algn="just"/>
            <a:r>
              <a:rPr lang="ru-RU" dirty="0"/>
              <a:t>Под конфликтом интересов на муниципальной службе понимается ситуация, при которой личная заинтересованность (прямая или косвенная) муниципального служащего влияет или может повлиять на надлежащее исполнение им должностных (служебных) обязанностей и при которой возникает или может возникнуть противоречие между личной заинтересованностью муниципального служащего и правами и законными интересами граждан, организаций, общества или государства, способное привести к причинению вреда правам и законным интересам граждан, организаций, общества или государства. </a:t>
            </a:r>
          </a:p>
          <a:p>
            <a:pPr marL="0" indent="452438" algn="just"/>
            <a:r>
              <a:rPr lang="ru-RU" dirty="0"/>
              <a:t>Под личной заинтересованностью муниципального служащего, которая влияет или может повлиять на надлежащее исполнение им должностных (служебных) обязанностей, понимается возможность получения муниципальным служащим при исполнении должностных (служебных) обязанностей доходов в виде денег, ценностей, иного имущества или услуг имущественного характера, иных имущественных прав для себя или для третьих лиц.</a:t>
            </a:r>
          </a:p>
          <a:p>
            <a:pPr marL="0" indent="452438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5191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32657"/>
            <a:ext cx="7315200" cy="122413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Arial Narrow" pitchFamily="34" charset="0"/>
              </a:rPr>
              <a:t/>
            </a:r>
            <a:br>
              <a:rPr lang="ru-RU" sz="3600" dirty="0" smtClean="0">
                <a:latin typeface="Arial Narrow" pitchFamily="34" charset="0"/>
              </a:rPr>
            </a:br>
            <a:r>
              <a:rPr lang="ru-RU" sz="3600" dirty="0">
                <a:latin typeface="Arial Narrow" pitchFamily="34" charset="0"/>
              </a:rPr>
              <a:t/>
            </a:r>
            <a:br>
              <a:rPr lang="ru-RU" sz="3600" dirty="0">
                <a:latin typeface="Arial Narrow" pitchFamily="34" charset="0"/>
              </a:rPr>
            </a:br>
            <a:r>
              <a:rPr lang="ru-RU" sz="3600" dirty="0" smtClean="0">
                <a:latin typeface="Arial Narrow" pitchFamily="34" charset="0"/>
              </a:rPr>
              <a:t/>
            </a:r>
            <a:br>
              <a:rPr lang="ru-RU" sz="3600" dirty="0" smtClean="0">
                <a:latin typeface="Arial Narrow" pitchFamily="34" charset="0"/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Общие </a:t>
            </a: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принципы поведения 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/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</a:br>
            <a:r>
              <a:rPr lang="ru-RU" sz="27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МУНИЦИПАЛЬНЫХ СЛУЖАЩИХ</a:t>
            </a:r>
            <a:r>
              <a:rPr lang="ru-RU" b="1" dirty="0">
                <a:latin typeface="Arial Narrow" pitchFamily="34" charset="0"/>
              </a:rPr>
              <a:t/>
            </a:r>
            <a:br>
              <a:rPr lang="ru-RU" b="1" dirty="0">
                <a:latin typeface="Arial Narrow" pitchFamily="34" charset="0"/>
              </a:rPr>
            </a:br>
            <a:endParaRPr lang="ru-RU" b="1" dirty="0">
              <a:latin typeface="Arial Narrow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124744"/>
            <a:ext cx="7992888" cy="5616623"/>
          </a:xfrm>
        </p:spPr>
        <p:txBody>
          <a:bodyPr>
            <a:normAutofit fontScale="85000" lnSpcReduction="20000"/>
          </a:bodyPr>
          <a:lstStyle/>
          <a:p>
            <a:pPr marL="44450" indent="407988" algn="just">
              <a:buNone/>
            </a:pPr>
            <a:r>
              <a:rPr lang="ru-RU" dirty="0"/>
              <a:t>В целях реализации мероприятий, направленных на противодействие коррупции, повышение эффективности деятельности органов местного самоуправления, установления этических норм и правил служебного поведения муниципальных служащих для достойного выполнения ими своей профессиональной деятельности, а также содействия укреплению авторитета муниципальных служащих, доверия граждан к органам местного самоуправления и обеспечения единых норм поведения муниципальных </a:t>
            </a:r>
            <a:r>
              <a:rPr lang="ru-RU" dirty="0" smtClean="0"/>
              <a:t>служащих </a:t>
            </a:r>
            <a:r>
              <a:rPr lang="ru-RU" b="1" i="1" dirty="0" smtClean="0">
                <a:solidFill>
                  <a:srgbClr val="FF0000"/>
                </a:solidFill>
              </a:rPr>
              <a:t>распоряжением главы Администрации Провиденского городского округа от 14 марта 2016 г. № 54</a:t>
            </a:r>
            <a:r>
              <a:rPr lang="ru-RU" dirty="0" smtClean="0"/>
              <a:t> утверждён Кодекс этики и служебного поведения </a:t>
            </a:r>
            <a:r>
              <a:rPr lang="ru-RU" dirty="0"/>
              <a:t>муниципальных служащих органов местного самоуправления Провиденского городского </a:t>
            </a:r>
            <a:r>
              <a:rPr lang="ru-RU" dirty="0" smtClean="0"/>
              <a:t>округа.</a:t>
            </a:r>
          </a:p>
          <a:p>
            <a:pPr marL="44450" indent="407988" algn="just">
              <a:buNone/>
            </a:pPr>
            <a:r>
              <a:rPr lang="ru-RU" dirty="0" smtClean="0"/>
              <a:t>Кодекс представляет </a:t>
            </a:r>
            <a:r>
              <a:rPr lang="ru-RU" dirty="0"/>
              <a:t>собой свод общих принципов профессиональной служебной этики и основных правил служебного поведения, которыми надлежит руководствоваться муниципальным служащим </a:t>
            </a:r>
            <a:r>
              <a:rPr lang="ru-RU" dirty="0" smtClean="0"/>
              <a:t>органов </a:t>
            </a:r>
            <a:r>
              <a:rPr lang="ru-RU" dirty="0"/>
              <a:t>местного самоуправления Провиденского городского </a:t>
            </a:r>
            <a:r>
              <a:rPr lang="ru-RU" dirty="0" smtClean="0"/>
              <a:t>округа, </a:t>
            </a:r>
            <a:r>
              <a:rPr lang="ru-RU" dirty="0"/>
              <a:t>независимо от замещаемой </a:t>
            </a:r>
            <a:r>
              <a:rPr lang="ru-RU" dirty="0" smtClean="0"/>
              <a:t>должности: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3259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88640"/>
            <a:ext cx="8136904" cy="6552727"/>
          </a:xfrm>
        </p:spPr>
        <p:txBody>
          <a:bodyPr>
            <a:normAutofit fontScale="70000" lnSpcReduction="20000"/>
          </a:bodyPr>
          <a:lstStyle/>
          <a:p>
            <a:pPr marL="44450" indent="407988" algn="just">
              <a:buNone/>
            </a:pPr>
            <a:r>
              <a:rPr lang="ru-RU" sz="2300" dirty="0"/>
              <a:t>Муниципальные служащие, сознавая ответственность перед государством, обществом и гражданами, призваны:</a:t>
            </a:r>
          </a:p>
          <a:p>
            <a:pPr algn="just"/>
            <a:r>
              <a:rPr lang="ru-RU" sz="2300" dirty="0"/>
              <a:t>а) исходить из того, что признание, соблюдение и защита прав и свобод человека и гражданина определяют основной смысл и содержание деятельности органов местного самоуправления и муниципальных служащих;</a:t>
            </a:r>
          </a:p>
          <a:p>
            <a:pPr algn="just"/>
            <a:r>
              <a:rPr lang="ru-RU" sz="2300" dirty="0"/>
              <a:t>б) исполнять должностные обязанности добросовестно и на высоком профессиональном уровне в целях обеспечения эффективной работы органов местного самоуправления;</a:t>
            </a:r>
          </a:p>
          <a:p>
            <a:pPr algn="just"/>
            <a:r>
              <a:rPr lang="ru-RU" sz="2300" dirty="0"/>
              <a:t>в) осуществлять свою деятельность в пределах полномочий соответствующего органа местного самоуправления;</a:t>
            </a:r>
          </a:p>
          <a:p>
            <a:pPr algn="just"/>
            <a:r>
              <a:rPr lang="ru-RU" sz="2300" dirty="0"/>
              <a:t>г) не оказывать предпочтения каким-либо профессиональным, этническим, конфессиональным, иным социальным группам и организациям, быть независимыми от влияния отдельных граждан, профессиональных, этнических, конфессиональных, иных социальных групп и организаций;</a:t>
            </a:r>
          </a:p>
          <a:p>
            <a:pPr algn="just"/>
            <a:r>
              <a:rPr lang="ru-RU" sz="2300" dirty="0"/>
              <a:t>д) исключать действия, связанные с влиянием каких-либо личных, финансовых, имущественных и иных интересов, препятствующих добросовестному исполнению должностных обязанностей;</a:t>
            </a:r>
          </a:p>
          <a:p>
            <a:pPr algn="just"/>
            <a:r>
              <a:rPr lang="ru-RU" sz="2300" dirty="0"/>
              <a:t>е) уведомлять представителя нанимателя (работодателя) (в случаях, установленных законодательством - правоохранительные органы) обо всех случаях обращения к муниципальному служащему каких-либо лиц в целях склонения к совершению коррупционных правонарушений;</a:t>
            </a:r>
          </a:p>
          <a:p>
            <a:pPr algn="just"/>
            <a:r>
              <a:rPr lang="ru-RU" sz="2300" dirty="0"/>
              <a:t>ж) соблюдать установленные федеральными законами ограничения и запреты, исполнять обязанности, связанные с прохождением муниципальной службы, принимать предусмотренные законодательством Российской Федерации и Чукотского автономного округа, муниципальными правовыми актами </a:t>
            </a:r>
            <a:r>
              <a:rPr lang="ru-RU" sz="2300" dirty="0" smtClean="0"/>
              <a:t>Провиденского муниципального района (городского округа) меры </a:t>
            </a:r>
            <a:r>
              <a:rPr lang="ru-RU" sz="2300" dirty="0"/>
              <a:t>по недопущению возникновения конфликтов интересов и урегулированию возникших конфликтов интересов;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3713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260648"/>
            <a:ext cx="8352928" cy="6264696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sz="2500" dirty="0"/>
              <a:t>з) соблюдать нейтральность, исключающую возможность влияния на их служебную деятельность решений политических партий, иных общественных объединений;</a:t>
            </a:r>
          </a:p>
          <a:p>
            <a:pPr algn="just"/>
            <a:r>
              <a:rPr lang="ru-RU" sz="2500" dirty="0"/>
              <a:t>и) не использовать служебное положение для оказания влияния на деятельность государственных органов и органов местного самоуправления, организаций, должностных лиц, государственных служащих, муниципальных служащих и граждан при решении вопросов личного характера;</a:t>
            </a:r>
          </a:p>
          <a:p>
            <a:pPr algn="just"/>
            <a:r>
              <a:rPr lang="ru-RU" sz="2500" dirty="0"/>
              <a:t>к) соблюдать нормы служебной, профессиональной этики и правила делового поведения, проявлять корректность и внимательность в обращении с гражданами и должностными лицами;</a:t>
            </a:r>
          </a:p>
          <a:p>
            <a:pPr algn="just"/>
            <a:r>
              <a:rPr lang="ru-RU" sz="2500" dirty="0"/>
              <a:t>л) проявлять терпимость и уважение к обычаям и традициям народов России, учитывать культурные и иные особенности различных этнических, социальных групп и конфессий, способствовать межнациональному и межконфессиональному согласию;</a:t>
            </a:r>
          </a:p>
          <a:p>
            <a:pPr algn="just"/>
            <a:r>
              <a:rPr lang="ru-RU" sz="2500" dirty="0"/>
              <a:t>м) воздерживаться от поведения, которое могло бы вызвать сомнение в объективном исполнении муниципальным служащим должностных обязанностей, а также избегать конфликтных ситуаций, способных нанести ущерб репутации муниципального служащего или авторитету органа местного самоуправления, а также института муниципального управления в целом;</a:t>
            </a:r>
          </a:p>
          <a:p>
            <a:pPr algn="just"/>
            <a:r>
              <a:rPr lang="ru-RU" sz="2500" dirty="0"/>
              <a:t>н) воздерживаться от публичных высказываний, суждений и оценок в отношении деятельности государственных органов либо органов местного самоуправления, их руководителей, если это не входит в должностные обязанности муниципального служащего;</a:t>
            </a:r>
          </a:p>
          <a:p>
            <a:pPr algn="just"/>
            <a:r>
              <a:rPr lang="ru-RU" sz="2500" dirty="0"/>
              <a:t>о) оказывать содействие представителям средств массовой информации в получении достоверных сведений в установленном порядке, с соблюдением установленных правил предоставления служебной информации;</a:t>
            </a:r>
          </a:p>
          <a:p>
            <a:pPr algn="just"/>
            <a:r>
              <a:rPr lang="ru-RU" sz="2500" dirty="0"/>
              <a:t>п) воздерживаться в публичных выступлениях, в том числе в средствах массовой информации, от обозначения в иностранной валюте (условных денежных единицах) стоимости на территории Российской Федерации товаров, работ, услуг и иных объектов гражданских прав, сумм сделок между резидентами Российской Федерации, показателей бюджетов всех уровней бюджетной системы Российской Федерации, размеров государственных и муниципальных заимствований, государственного и муниципального долга, за исключением случаев, когда это необходимо для точной передачи сведений либо предусмотрено законодательством Российской Федерации, международными договорами Российской Федерации, обычаями делового оборота.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4917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ЭТО НУЖНО и ВАЖНО ЗНАТЬ</a:t>
            </a:r>
            <a:endParaRPr lang="ru-RU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4873752"/>
          </a:xfrm>
        </p:spPr>
        <p:txBody>
          <a:bodyPr>
            <a:normAutofit fontScale="62500" lnSpcReduction="20000"/>
          </a:bodyPr>
          <a:lstStyle/>
          <a:p>
            <a:pPr marL="0" indent="452438" algn="just">
              <a:buNone/>
            </a:pPr>
            <a:r>
              <a:rPr lang="ru-RU" sz="2600" dirty="0" smtClean="0"/>
              <a:t>Гражданин</a:t>
            </a:r>
            <a:r>
              <a:rPr lang="ru-RU" sz="2600" dirty="0"/>
              <a:t>, замещавший должности муниципальной службы</a:t>
            </a:r>
            <a:r>
              <a:rPr lang="ru-RU" sz="2600" dirty="0" smtClean="0"/>
              <a:t>, исполнение должностных обязанностей по которым было связано с коррупционными рисками, </a:t>
            </a:r>
            <a:r>
              <a:rPr lang="ru-RU" sz="2600" dirty="0"/>
              <a:t>в течение 2-х лет после увольнения с муниципальной </a:t>
            </a:r>
            <a:r>
              <a:rPr lang="ru-RU" sz="2600" dirty="0" smtClean="0"/>
              <a:t>службы:</a:t>
            </a:r>
          </a:p>
          <a:p>
            <a:pPr marL="0" indent="452438" algn="just"/>
            <a:r>
              <a:rPr lang="ru-RU" sz="2600" u="sng" dirty="0"/>
              <a:t>имеет право </a:t>
            </a:r>
            <a:r>
              <a:rPr lang="ru-RU" sz="2600" dirty="0"/>
              <a:t>замещать должности и выполнять работу на условиях гражданско-правового договора в коммерческих и некоммерческих организациях, если отдельные функции по управлению этими организациями входили в должностные (служебные) обязанности муниципального служащего, с согласия Комиссии по соблюдению требований к служебному поведению муниципальных служащих и урегулированию конфликта </a:t>
            </a:r>
            <a:r>
              <a:rPr lang="ru-RU" sz="2600" dirty="0" smtClean="0"/>
              <a:t>интересов;</a:t>
            </a:r>
            <a:endParaRPr lang="ru-RU" sz="2600" dirty="0"/>
          </a:p>
          <a:p>
            <a:pPr marL="0" indent="452438" algn="just"/>
            <a:r>
              <a:rPr lang="ru-RU" sz="2600" u="sng" dirty="0" smtClean="0"/>
              <a:t>обязан</a:t>
            </a:r>
            <a:r>
              <a:rPr lang="ru-RU" sz="2600" dirty="0" smtClean="0"/>
              <a:t> </a:t>
            </a:r>
            <a:r>
              <a:rPr lang="ru-RU" sz="2600" dirty="0"/>
              <a:t>при заключении трудовых договоров и (или) гражданско-правовых договоров </a:t>
            </a:r>
            <a:r>
              <a:rPr lang="ru-RU" sz="2600" dirty="0" smtClean="0"/>
              <a:t>сообщать </a:t>
            </a:r>
            <a:r>
              <a:rPr lang="ru-RU" sz="2600" dirty="0"/>
              <a:t>работодателю сведения о последнем месте </a:t>
            </a:r>
            <a:r>
              <a:rPr lang="ru-RU" sz="2600" dirty="0" smtClean="0"/>
              <a:t>службы.</a:t>
            </a:r>
          </a:p>
          <a:p>
            <a:pPr marL="0" indent="0" algn="just">
              <a:buNone/>
            </a:pPr>
            <a:r>
              <a:rPr lang="ru-RU" sz="2600" b="1" i="1" dirty="0" smtClean="0">
                <a:solidFill>
                  <a:srgbClr val="FF0000"/>
                </a:solidFill>
              </a:rPr>
              <a:t>(Указ Президента РФ от 21.07.2010 г. № 925 «</a:t>
            </a:r>
            <a:r>
              <a:rPr lang="ru-RU" sz="2600" b="1" i="1" dirty="0">
                <a:solidFill>
                  <a:srgbClr val="FF0000"/>
                </a:solidFill>
              </a:rPr>
              <a:t>О </a:t>
            </a:r>
            <a:r>
              <a:rPr lang="ru-RU" sz="2600" b="1" i="1" dirty="0" smtClean="0">
                <a:solidFill>
                  <a:srgbClr val="FF0000"/>
                </a:solidFill>
              </a:rPr>
              <a:t>мерах по реализации отдельных положений Федерального закона «О противодействии коррупции»)</a:t>
            </a:r>
            <a:endParaRPr lang="ru-RU" sz="2600" b="1" i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ru-RU" sz="2600" b="1" i="1" dirty="0">
                <a:solidFill>
                  <a:srgbClr val="FF0000"/>
                </a:solidFill>
              </a:rPr>
              <a:t>( Постановление Администрации Провиденского </a:t>
            </a:r>
            <a:r>
              <a:rPr lang="ru-RU" sz="2600" b="1" i="1" dirty="0" smtClean="0">
                <a:solidFill>
                  <a:srgbClr val="FF0000"/>
                </a:solidFill>
              </a:rPr>
              <a:t>МР </a:t>
            </a:r>
            <a:r>
              <a:rPr lang="ru-RU" sz="2600" b="1" i="1" dirty="0">
                <a:solidFill>
                  <a:srgbClr val="FF0000"/>
                </a:solidFill>
              </a:rPr>
              <a:t>от </a:t>
            </a:r>
            <a:r>
              <a:rPr lang="ru-RU" sz="2600" b="1" i="1" dirty="0" smtClean="0">
                <a:solidFill>
                  <a:srgbClr val="FF0000"/>
                </a:solidFill>
              </a:rPr>
              <a:t>30.12.2010 </a:t>
            </a:r>
            <a:r>
              <a:rPr lang="ru-RU" sz="2600" b="1" i="1" dirty="0">
                <a:solidFill>
                  <a:srgbClr val="FF0000"/>
                </a:solidFill>
              </a:rPr>
              <a:t>г. № </a:t>
            </a:r>
            <a:r>
              <a:rPr lang="ru-RU" sz="2600" b="1" i="1" dirty="0" smtClean="0">
                <a:solidFill>
                  <a:srgbClr val="FF0000"/>
                </a:solidFill>
              </a:rPr>
              <a:t>301 «</a:t>
            </a:r>
            <a:r>
              <a:rPr lang="ru-RU" sz="2600" b="1" i="1" dirty="0">
                <a:solidFill>
                  <a:srgbClr val="FF0000"/>
                </a:solidFill>
              </a:rPr>
              <a:t>О реализации Указа Президента Российской Федерации от 21 июля 2010 года № 925 «О мерах по реализации отдельных положений Федерального закона «О противодействии </a:t>
            </a:r>
            <a:r>
              <a:rPr lang="ru-RU" sz="2600" b="1" i="1" dirty="0" smtClean="0">
                <a:solidFill>
                  <a:srgbClr val="FF0000"/>
                </a:solidFill>
              </a:rPr>
              <a:t>коррупции») </a:t>
            </a:r>
          </a:p>
          <a:p>
            <a:pPr marL="0" indent="452438" algn="just">
              <a:buNone/>
            </a:pPr>
            <a:r>
              <a:rPr lang="ru-RU" sz="2600" dirty="0" smtClean="0"/>
              <a:t>Несоблюдение </a:t>
            </a:r>
            <a:r>
              <a:rPr lang="ru-RU" sz="2600" dirty="0"/>
              <a:t>гражданином, замещавшим должности муниципальной службы</a:t>
            </a:r>
            <a:r>
              <a:rPr lang="ru-RU" sz="2600" dirty="0" smtClean="0"/>
              <a:t>, </a:t>
            </a:r>
            <a:r>
              <a:rPr lang="ru-RU" sz="2600" dirty="0"/>
              <a:t>после увольнения с муниципальной службы указанного требования влечет прекращение трудового договора, заключенного с указанным гражданином.</a:t>
            </a:r>
          </a:p>
          <a:p>
            <a:pPr marL="0" indent="0" algn="just">
              <a:buNone/>
            </a:pPr>
            <a:endParaRPr lang="ru-RU" b="1" i="1" dirty="0">
              <a:solidFill>
                <a:srgbClr val="FF0000"/>
              </a:solidFill>
            </a:endParaRPr>
          </a:p>
          <a:p>
            <a:pPr marL="0" indent="452438" algn="just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9447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img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6384" y="476672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4038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008111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ПАМЯТКА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effectLst/>
              </a:rPr>
              <a:t>по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вопросам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effectLst/>
              </a:rPr>
              <a:t>противодействия коррупции 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2697714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dirty="0"/>
              <a:t>Настоящая Памятка подготовлена организационно-правовым Управлением Администрации Провиденского городского округа Чукотского автономного округа с </a:t>
            </a:r>
            <a:r>
              <a:rPr lang="ru-RU" dirty="0" smtClean="0"/>
              <a:t>целью напоминания муниципальным служащим органов местного самоуправления Провиденского городского округа об обязанности соблюдения ограничений и запретов </a:t>
            </a:r>
            <a:r>
              <a:rPr lang="ru-RU" dirty="0"/>
              <a:t>при прохождении муниципальной службы</a:t>
            </a:r>
            <a:r>
              <a:rPr lang="ru-RU" dirty="0" smtClean="0"/>
              <a:t>, установленных федеральным законодательством, а также о соблюдении обязанностей в сфере противодействия коррупции.</a:t>
            </a:r>
          </a:p>
          <a:p>
            <a:pPr algn="ctr"/>
            <a:endParaRPr lang="ru-RU" sz="1300" dirty="0" smtClean="0"/>
          </a:p>
          <a:p>
            <a:pPr algn="ctr"/>
            <a:endParaRPr lang="ru-RU" sz="1300" dirty="0"/>
          </a:p>
          <a:p>
            <a:pPr algn="r"/>
            <a:r>
              <a:rPr lang="ru-RU" sz="1300" dirty="0" smtClean="0"/>
              <a:t>01 ФЕВРАЛЯ 2017 Г.</a:t>
            </a:r>
            <a:endParaRPr lang="ru-RU" sz="1300" dirty="0"/>
          </a:p>
          <a:p>
            <a:pPr algn="ctr"/>
            <a:endParaRPr lang="ru-RU" dirty="0"/>
          </a:p>
          <a:p>
            <a:endParaRPr lang="ru-RU" dirty="0"/>
          </a:p>
        </p:txBody>
      </p:sp>
      <p:pic>
        <p:nvPicPr>
          <p:cNvPr id="2050" name="Picture 2" descr="C:\Documents and Settings\Admin\Рабочий стол\i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340768"/>
            <a:ext cx="5436096" cy="2174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4687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92697"/>
            <a:ext cx="7315200" cy="100811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Что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такое коррупция</a:t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</a:rPr>
            </a:b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556792"/>
            <a:ext cx="7315200" cy="475256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Коррупция – это</a:t>
            </a:r>
          </a:p>
          <a:p>
            <a:pPr marL="0" indent="452438" algn="just"/>
            <a:r>
              <a:rPr lang="ru-RU" dirty="0"/>
              <a:t>а) злоупотребление служебным положением, дача взятки, получение взятки, злоупотребление полномочиями, коммерческий подкуп либо иное незаконное использование физическим лицом своего должностного положения вопреки законным интересам общества и государства в целях получения выгоды в виде денег, ценностей, иного имущества или услуг имущественного характера, иных имущественных прав для себя или для третьих лиц либо незаконное предоставление такой выгоды указанному лицу другими физическими лицами;</a:t>
            </a:r>
          </a:p>
          <a:p>
            <a:pPr marL="0" indent="452438" algn="just"/>
            <a:r>
              <a:rPr lang="ru-RU" dirty="0"/>
              <a:t>б) совершение деяний, указанных в подпункте "а" настоящего пункта, от имени или в интересах юридического </a:t>
            </a:r>
            <a:r>
              <a:rPr lang="ru-RU" dirty="0" smtClean="0"/>
              <a:t>лица </a:t>
            </a:r>
            <a:r>
              <a:rPr lang="ru-RU" b="1" i="1" dirty="0">
                <a:solidFill>
                  <a:srgbClr val="FF0000"/>
                </a:solidFill>
              </a:rPr>
              <a:t>(ч. 1 ст. 1 Федерального закона от 25.12.2008 № 273-ФЗ «О противодействии коррупции»)</a:t>
            </a:r>
          </a:p>
          <a:p>
            <a:pPr algn="just"/>
            <a:endParaRPr lang="ru-RU" dirty="0"/>
          </a:p>
          <a:p>
            <a:endParaRPr lang="ru-RU" dirty="0"/>
          </a:p>
        </p:txBody>
      </p:sp>
      <p:pic>
        <p:nvPicPr>
          <p:cNvPr id="4098" name="Picture 2" descr="C:\Documents and Settings\Admin\Рабочий стол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2458"/>
            <a:ext cx="3680843" cy="1840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5912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908721"/>
            <a:ext cx="7315200" cy="93610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Противодействие коррупции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484785"/>
            <a:ext cx="7315200" cy="4824576"/>
          </a:xfrm>
        </p:spPr>
        <p:txBody>
          <a:bodyPr>
            <a:normAutofit fontScale="92500" lnSpcReduction="20000"/>
          </a:bodyPr>
          <a:lstStyle/>
          <a:p>
            <a:pPr marL="45720" indent="0" algn="just">
              <a:buNone/>
            </a:pPr>
            <a:r>
              <a:rPr lang="ru-RU" dirty="0"/>
              <a:t>Деятельность федеральных органов государственной власти, органов государственной власти субъектов Российской Федерации, органов местного самоуправления, институтов гражданского общества, организаций и физических лиц в пределах их полномочий: </a:t>
            </a:r>
          </a:p>
          <a:p>
            <a:pPr algn="just"/>
            <a:r>
              <a:rPr lang="ru-RU" dirty="0"/>
              <a:t>- по предупреждению коррупции, в том числе по выявлению и последующему устранению причин коррупции (</a:t>
            </a:r>
            <a:r>
              <a:rPr lang="ru-RU" b="1" i="1" dirty="0">
                <a:solidFill>
                  <a:srgbClr val="FF0000"/>
                </a:solidFill>
              </a:rPr>
              <a:t>профилактика коррупции</a:t>
            </a:r>
            <a:r>
              <a:rPr lang="ru-RU" dirty="0"/>
              <a:t>); </a:t>
            </a:r>
          </a:p>
          <a:p>
            <a:pPr algn="just"/>
            <a:r>
              <a:rPr lang="ru-RU" dirty="0"/>
              <a:t>- по выявлению, предупреждению, пресечению, раскрытию и расследованию коррупционных правонарушений (</a:t>
            </a:r>
            <a:r>
              <a:rPr lang="ru-RU" b="1" i="1" dirty="0">
                <a:solidFill>
                  <a:srgbClr val="FF0000"/>
                </a:solidFill>
              </a:rPr>
              <a:t>борьба с коррупцией</a:t>
            </a:r>
            <a:r>
              <a:rPr lang="ru-RU" dirty="0"/>
              <a:t>); </a:t>
            </a:r>
          </a:p>
          <a:p>
            <a:pPr algn="just"/>
            <a:r>
              <a:rPr lang="ru-RU" dirty="0"/>
              <a:t>- по минимизации и (или) ликвидации последствий коррупционных правонарушений.</a:t>
            </a:r>
          </a:p>
          <a:p>
            <a:pPr marL="45720" indent="0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 (</a:t>
            </a:r>
            <a:r>
              <a:rPr lang="ru-RU" b="1" i="1" dirty="0">
                <a:solidFill>
                  <a:srgbClr val="FF0000"/>
                </a:solidFill>
              </a:rPr>
              <a:t>ч. </a:t>
            </a:r>
            <a:r>
              <a:rPr lang="ru-RU" b="1" i="1" dirty="0" smtClean="0">
                <a:solidFill>
                  <a:srgbClr val="FF0000"/>
                </a:solidFill>
              </a:rPr>
              <a:t>2 </a:t>
            </a:r>
            <a:r>
              <a:rPr lang="ru-RU" b="1" i="1" dirty="0">
                <a:solidFill>
                  <a:srgbClr val="FF0000"/>
                </a:solidFill>
              </a:rPr>
              <a:t>ст. 1 Федерального закона от 25.12.2008 № 273-ФЗ «О противодействии коррупции»)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0042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92697"/>
            <a:ext cx="7315200" cy="1008111"/>
          </a:xfrm>
        </p:spPr>
        <p:txBody>
          <a:bodyPr>
            <a:normAutofit/>
          </a:bodyPr>
          <a:lstStyle/>
          <a:p>
            <a:pPr algn="r"/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Взятка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451794" y="1340768"/>
            <a:ext cx="5777805" cy="4968592"/>
          </a:xfrm>
        </p:spPr>
        <p:txBody>
          <a:bodyPr>
            <a:normAutofit fontScale="70000" lnSpcReduction="20000"/>
          </a:bodyPr>
          <a:lstStyle/>
          <a:p>
            <a:pPr marL="45720" indent="0" algn="just">
              <a:buNone/>
            </a:pPr>
            <a:r>
              <a:rPr lang="ru-RU" dirty="0"/>
              <a:t>ЧТО ТАКОЕ ВЗЯТКА? </a:t>
            </a:r>
            <a:endParaRPr lang="ru-RU" dirty="0" smtClean="0"/>
          </a:p>
          <a:p>
            <a:pPr marL="45720" indent="0" algn="just">
              <a:buNone/>
            </a:pPr>
            <a:r>
              <a:rPr lang="ru-RU" dirty="0" smtClean="0"/>
              <a:t>Уголовный </a:t>
            </a:r>
            <a:r>
              <a:rPr lang="ru-RU" dirty="0"/>
              <a:t>кодекс Российской Федерации предусматривает два вида преступлений, связанных со взяткой: получение взятки и дача взятки. </a:t>
            </a:r>
          </a:p>
          <a:p>
            <a:pPr algn="just"/>
            <a:r>
              <a:rPr lang="ru-RU" i="1" dirty="0"/>
              <a:t>Получение взятки </a:t>
            </a:r>
            <a:r>
              <a:rPr lang="ru-RU" dirty="0"/>
              <a:t>- получение должностным лицом лично или через посредника взятки в виде денег, ценных бумаг, иного имущества или выгод имущественного характера за действия (бездействие) в пользу взяткодателя или представляемых им лиц, если такие действия (бездействие) входят в служебные полномочия должностного лица либо оно в силу должностного положения может способствовать таким действиям (бездействию), а равно за общее покровительство или попустительство по службе (статья 290 Уголовного кодекса Российской Федерации). </a:t>
            </a:r>
          </a:p>
          <a:p>
            <a:pPr algn="just"/>
            <a:r>
              <a:rPr lang="ru-RU" i="1" dirty="0"/>
              <a:t>Дача взятки </a:t>
            </a:r>
            <a:r>
              <a:rPr lang="ru-RU" dirty="0"/>
              <a:t>- дача взятки должностному лицу лично или через посредника (статья 291 Уголовного кодекса Российской Федерации). </a:t>
            </a:r>
          </a:p>
          <a:p>
            <a:endParaRPr lang="ru-RU" dirty="0"/>
          </a:p>
        </p:txBody>
      </p:sp>
      <p:pic>
        <p:nvPicPr>
          <p:cNvPr id="1027" name="Picture 3" descr="C:\Documents and Settings\Admin\Рабочий стол\1366308217_net-vzyat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91" y="3429000"/>
            <a:ext cx="2441750" cy="3395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Documents and Settings\Admin\Рабочий стол\i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1669"/>
            <a:ext cx="2456541" cy="2578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8699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32657"/>
            <a:ext cx="7315200" cy="1008111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ВЗЯТКОЙ МОГУТ БЫТЬ: </a:t>
            </a:r>
            <a:br>
              <a:rPr lang="ru-RU" b="1" dirty="0">
                <a:solidFill>
                  <a:schemeClr val="accent2">
                    <a:lumMod val="75000"/>
                  </a:schemeClr>
                </a:solidFill>
              </a:rPr>
            </a:b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196751"/>
            <a:ext cx="7315200" cy="5112609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/>
              <a:t>ПРЕДМЕТЫ - деньги, </a:t>
            </a:r>
            <a:r>
              <a:rPr lang="ru-RU" dirty="0" smtClean="0"/>
              <a:t>в </a:t>
            </a:r>
            <a:r>
              <a:rPr lang="ru-RU" dirty="0"/>
              <a:t>том </a:t>
            </a:r>
            <a:r>
              <a:rPr lang="ru-RU" dirty="0" smtClean="0"/>
              <a:t>числе валюта, банковские чеки, ценные бумаги, изделия из драгоценных металлов </a:t>
            </a:r>
            <a:r>
              <a:rPr lang="ru-RU" dirty="0"/>
              <a:t>и камней, автомашины, продукты питания, видеотехника, бытовые приборы и другие товары, квартиры, дачи, загородные дома, гаражи, земельные участки и другая недвижимость.</a:t>
            </a:r>
          </a:p>
          <a:p>
            <a:pPr algn="just"/>
            <a:r>
              <a:rPr lang="ru-RU" dirty="0"/>
              <a:t>УСЛУГИ И ВЫГОДЫ - лечение, ремонтные и строительные работы, санаторные и туристические путевки, поездки за границу, оплата развлечений и других расходов безвозмездно или по заниженной стоимости.</a:t>
            </a:r>
          </a:p>
          <a:p>
            <a:pPr algn="just"/>
            <a:r>
              <a:rPr lang="ru-RU" dirty="0"/>
              <a:t>ЗАВУАЛИРОВАННАЯ ФОРМА ВЗЯТКИ - банковская ссуда в долг или под видом погашения несуществующего долга, оплата товаров, купленных по заниженной цене, покупка товаров по завышенной цене, заключение фиктивных трудовых договоров с выплатой зарплаты взяточнику, его родственникам или друзьям, получение льготного кредита, завышение гонорара за лекции, статьи и книги, прощение долга, уменьшение арендной платы, увеличение процентных ставок по кредиту и т.д.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4409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467600" cy="1368152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schemeClr val="accent5">
                    <a:lumMod val="75000"/>
                  </a:schemeClr>
                </a:solidFill>
              </a:rPr>
              <a:t>СКЛОНЕНИЕ  МУНИЦИПАЛЬНОГО </a:t>
            </a:r>
            <a:r>
              <a:rPr lang="ru-RU" sz="18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18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1800" b="1" dirty="0" smtClean="0">
                <a:solidFill>
                  <a:schemeClr val="accent5">
                    <a:lumMod val="75000"/>
                  </a:schemeClr>
                </a:solidFill>
              </a:rPr>
              <a:t>СЛУЖАЩЕГО </a:t>
            </a:r>
            <a:br>
              <a:rPr lang="ru-RU" sz="18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1800" b="1" dirty="0" smtClean="0">
                <a:solidFill>
                  <a:schemeClr val="accent5">
                    <a:lumMod val="75000"/>
                  </a:schemeClr>
                </a:solidFill>
              </a:rPr>
              <a:t>К </a:t>
            </a:r>
            <a:r>
              <a:rPr lang="ru-RU" sz="1800" b="1" dirty="0">
                <a:solidFill>
                  <a:schemeClr val="accent5">
                    <a:lumMod val="75000"/>
                  </a:schemeClr>
                </a:solidFill>
              </a:rPr>
              <a:t>СОВЕРШЕНИЮ КОРРУПЦИОННЫХ ПРАВОНАРУШЕНИЙ 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844824"/>
            <a:ext cx="7315200" cy="4464537"/>
          </a:xfrm>
        </p:spPr>
        <p:txBody>
          <a:bodyPr>
            <a:normAutofit fontScale="62500" lnSpcReduction="20000"/>
          </a:bodyPr>
          <a:lstStyle/>
          <a:p>
            <a:pPr marL="44450" indent="407988" algn="just">
              <a:buNone/>
            </a:pPr>
            <a:r>
              <a:rPr lang="ru-RU" sz="2600" dirty="0" smtClean="0"/>
              <a:t>Муниципальный </a:t>
            </a:r>
            <a:r>
              <a:rPr lang="ru-RU" sz="2600" dirty="0"/>
              <a:t>служащий органов местного самоуправления Провиденского городского округа Чукотского автономного округа </a:t>
            </a:r>
            <a:r>
              <a:rPr lang="ru-RU" sz="2600" b="1" u="sng" dirty="0" smtClean="0"/>
              <a:t>ОБЯЗАН</a:t>
            </a:r>
            <a:r>
              <a:rPr lang="ru-RU" sz="2600" dirty="0" smtClean="0"/>
              <a:t> </a:t>
            </a:r>
            <a:r>
              <a:rPr lang="ru-RU" sz="2600" dirty="0"/>
              <a:t>уведомлять представителя нанимателя (работодателя), органы прокуратуры или другие государственные органы обо всех случаях обращения к нему каких-либо лиц в целях склонения его к совершению коррупционных правонарушений. Уведомление о фактах обращения в целях склонения к совершению коррупционных правонарушений, за исключением случаев, когда по данным фактам проведена или проводится проверка, является должностной (служебной) обязанностью муниципального служащего, невыполнение которой является правонарушением, влекущим увольнение с муниципальной службы либо привлечение его к иным видам ответственности в соответствии с законодательством Российской </a:t>
            </a:r>
            <a:r>
              <a:rPr lang="ru-RU" sz="2600" dirty="0" smtClean="0"/>
              <a:t>Федерации</a:t>
            </a:r>
            <a:r>
              <a:rPr lang="ru-RU" sz="2600" dirty="0"/>
              <a:t> </a:t>
            </a:r>
            <a:r>
              <a:rPr lang="ru-RU" sz="2600" b="1" i="1" dirty="0" smtClean="0">
                <a:solidFill>
                  <a:srgbClr val="FF0000"/>
                </a:solidFill>
              </a:rPr>
              <a:t>(постановление Администрации Провиденского ГО от 23.11.2016 г. № 311 «</a:t>
            </a:r>
            <a:r>
              <a:rPr lang="ru-RU" sz="2600" b="1" i="1" dirty="0">
                <a:solidFill>
                  <a:srgbClr val="FF0000"/>
                </a:solidFill>
              </a:rPr>
              <a:t>Об утверждении Положения о порядке уведомления представителя нанимателя (работодателя) о фактах обращения в целях склонения муниципального служащего органов местного самоуправления Провиденского городского округа к совершению коррупционных правонарушений, регистрации уведомлений и организации проверки этих </a:t>
            </a:r>
            <a:r>
              <a:rPr lang="ru-RU" sz="2600" b="1" i="1" dirty="0" smtClean="0">
                <a:solidFill>
                  <a:srgbClr val="FF0000"/>
                </a:solidFill>
              </a:rPr>
              <a:t>сведений»)</a:t>
            </a:r>
            <a:endParaRPr lang="ru-RU" sz="2600" b="1" i="1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pic>
        <p:nvPicPr>
          <p:cNvPr id="6146" name="Picture 2" descr="C:\Documents and Settings\Admin\Рабочий стол\i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32656"/>
            <a:ext cx="2736304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2973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ВЫПОЛНЕНИЕ МУНИЦИПАЛЬНЫМ СЛУЖАЩИМ ИНОЙ ОПЛАЧИВАЕМОЙ РАБОТЫ 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1340768"/>
            <a:ext cx="4248472" cy="5184575"/>
          </a:xfrm>
        </p:spPr>
        <p:txBody>
          <a:bodyPr>
            <a:normAutofit fontScale="62500" lnSpcReduction="20000"/>
          </a:bodyPr>
          <a:lstStyle/>
          <a:p>
            <a:pPr marL="44450" indent="407988" algn="just">
              <a:buNone/>
            </a:pPr>
            <a:r>
              <a:rPr lang="ru-RU" sz="2600" dirty="0" smtClean="0"/>
              <a:t>В </a:t>
            </a:r>
            <a:r>
              <a:rPr lang="ru-RU" sz="2600" dirty="0"/>
              <a:t>соответствии с частью 2 статьи </a:t>
            </a:r>
            <a:r>
              <a:rPr lang="ru-RU" sz="2600" dirty="0" smtClean="0"/>
              <a:t>11 </a:t>
            </a:r>
            <a:r>
              <a:rPr lang="ru-RU" sz="2600" dirty="0"/>
              <a:t>Федерального закона от </a:t>
            </a:r>
            <a:r>
              <a:rPr lang="ru-RU" sz="2600" dirty="0" smtClean="0"/>
              <a:t>2 марта 2007 </a:t>
            </a:r>
            <a:r>
              <a:rPr lang="ru-RU" sz="2600" dirty="0"/>
              <a:t>г. № </a:t>
            </a:r>
            <a:r>
              <a:rPr lang="ru-RU" sz="2600" dirty="0" smtClean="0"/>
              <a:t>25-ФЗ </a:t>
            </a:r>
            <a:r>
              <a:rPr lang="ru-RU" sz="2600" dirty="0"/>
              <a:t>«О </a:t>
            </a:r>
            <a:r>
              <a:rPr lang="ru-RU" sz="2600" dirty="0" smtClean="0"/>
              <a:t>муниципальной службе в Российской </a:t>
            </a:r>
            <a:r>
              <a:rPr lang="ru-RU" sz="2600" dirty="0"/>
              <a:t>Федерации» муниципальный служащий вправе с предварительным уведомлением представителя нанимателя выполнять иную оплачиваемую работу, если это не повлечет за собой конфликта интересов. Муниципальным служащим рекомендовано сообщать представителю нанимателя о намерении выполнять иную оплачиваю работу лично либо почтовым отправлением. Иная оплачиваемая работа может осуществляться муниципальным служащим в свободное от муниципальной службы время на основе трудового (гражданско-правового) договора, выполнение которой не должно сказываться на результатах его основной профессиональной деятельности (исполнения должностных обязанностей по замещаемой должности муниципальной службы).</a:t>
            </a:r>
          </a:p>
          <a:p>
            <a:endParaRPr lang="ru-RU" dirty="0"/>
          </a:p>
        </p:txBody>
      </p:sp>
      <p:pic>
        <p:nvPicPr>
          <p:cNvPr id="5122" name="Picture 2" descr="C:\Documents and Settings\Admin\Рабочий стол\i (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412776"/>
            <a:ext cx="3767150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748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D60093"/>
                </a:solidFill>
              </a:rPr>
              <a:t>ВОЗНИКНОВЕНИЕ ЛИЧНОЙ ЗАИНТЕРЕСОВАННОСТИ ПРИ ИСПОЛНЕНИИ ДОЛЖНОСТНЫХ ОБЯЗАННОСТЕЙ</a:t>
            </a:r>
            <a:endParaRPr lang="ru-RU" sz="2000" b="1" dirty="0">
              <a:solidFill>
                <a:srgbClr val="D60093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lvl="0" algn="just"/>
            <a:r>
              <a:rPr lang="ru-RU" dirty="0"/>
              <a:t>Муниципальный служащий </a:t>
            </a:r>
            <a:r>
              <a:rPr lang="ru-RU" b="1" u="sng" dirty="0" smtClean="0"/>
              <a:t>ОБЯЗАН</a:t>
            </a:r>
            <a:r>
              <a:rPr lang="ru-RU" dirty="0" smtClean="0"/>
              <a:t> в </a:t>
            </a:r>
            <a:r>
              <a:rPr lang="ru-RU" dirty="0"/>
              <a:t>письменной форме уведомить своего непосредственного начальника о личной заинтересованности при исполнении должностных обязанностей, которая может привести к конфликту интересов, как только ему станет об этом известно. </a:t>
            </a:r>
            <a:endParaRPr lang="ru-RU" dirty="0" smtClean="0"/>
          </a:p>
          <a:p>
            <a:pPr marL="0" indent="0" algn="just">
              <a:buNone/>
            </a:pPr>
            <a:r>
              <a:rPr lang="ru-RU" b="1" i="1" dirty="0">
                <a:solidFill>
                  <a:srgbClr val="FF0000"/>
                </a:solidFill>
              </a:rPr>
              <a:t>(ч. </a:t>
            </a:r>
            <a:r>
              <a:rPr lang="ru-RU" b="1" i="1" dirty="0" smtClean="0">
                <a:solidFill>
                  <a:srgbClr val="FF0000"/>
                </a:solidFill>
              </a:rPr>
              <a:t>2 </a:t>
            </a:r>
            <a:r>
              <a:rPr lang="ru-RU" b="1" i="1" dirty="0">
                <a:solidFill>
                  <a:srgbClr val="FF0000"/>
                </a:solidFill>
              </a:rPr>
              <a:t>ст. </a:t>
            </a:r>
            <a:r>
              <a:rPr lang="ru-RU" b="1" i="1" dirty="0" smtClean="0">
                <a:solidFill>
                  <a:srgbClr val="FF0000"/>
                </a:solidFill>
              </a:rPr>
              <a:t>11 </a:t>
            </a:r>
            <a:r>
              <a:rPr lang="ru-RU" b="1" i="1" dirty="0">
                <a:solidFill>
                  <a:srgbClr val="FF0000"/>
                </a:solidFill>
              </a:rPr>
              <a:t>Федерального закона от 25.12.2008 № 273-ФЗ «О противодействии коррупции</a:t>
            </a:r>
            <a:r>
              <a:rPr lang="ru-RU" b="1" i="1" dirty="0" smtClean="0">
                <a:solidFill>
                  <a:srgbClr val="FF0000"/>
                </a:solidFill>
              </a:rPr>
              <a:t>»)</a:t>
            </a:r>
          </a:p>
          <a:p>
            <a:pPr marL="0" indent="0" algn="just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( Постановление Администрации Провиденского ГО от 28.03.2016 г. № 83 «</a:t>
            </a:r>
            <a:r>
              <a:rPr lang="ru-RU" b="1" i="1" dirty="0">
                <a:solidFill>
                  <a:srgbClr val="FF0000"/>
                </a:solidFill>
              </a:rPr>
              <a:t>Об утверждении Порядка сообщения лицами, замещающими должности муниципальной службы органов местного самоуправления Провиденского городского округа о возникновении личной заинтересованности при исполнении должностных обязанностей, которая приводит или может привести к конфликту </a:t>
            </a:r>
            <a:r>
              <a:rPr lang="ru-RU" b="1" i="1" dirty="0" smtClean="0">
                <a:solidFill>
                  <a:srgbClr val="FF0000"/>
                </a:solidFill>
              </a:rPr>
              <a:t>интересов») </a:t>
            </a:r>
            <a:endParaRPr lang="ru-RU" b="1" i="1" dirty="0">
              <a:solidFill>
                <a:srgbClr val="FF0000"/>
              </a:solidFill>
            </a:endParaRPr>
          </a:p>
          <a:p>
            <a:pPr lvl="0"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3158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162</TotalTime>
  <Words>1884</Words>
  <Application>Microsoft Office PowerPoint</Application>
  <PresentationFormat>Экран (4:3)</PresentationFormat>
  <Paragraphs>62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Эркер</vt:lpstr>
      <vt:lpstr>Слайд 1</vt:lpstr>
      <vt:lpstr>ПАМЯТКА по вопросам противодействия коррупции </vt:lpstr>
      <vt:lpstr>    Что такое коррупция </vt:lpstr>
      <vt:lpstr>Противодействие коррупции </vt:lpstr>
      <vt:lpstr>Взятка </vt:lpstr>
      <vt:lpstr>ВЗЯТКОЙ МОГУТ БЫТЬ:  </vt:lpstr>
      <vt:lpstr>СКЛОНЕНИЕ  МУНИЦИПАЛЬНОГО  СЛУЖАЩЕГО  К СОВЕРШЕНИЮ КОРРУПЦИОННЫХ ПРАВОНАРУШЕНИЙ  </vt:lpstr>
      <vt:lpstr>ВЫПОЛНЕНИЕ МУНИЦИПАЛЬНЫМ СЛУЖАЩИМ ИНОЙ ОПЛАЧИВАЕМОЙ РАБОТЫ  </vt:lpstr>
      <vt:lpstr>ВОЗНИКНОВЕНИЕ ЛИЧНОЙ ЗАИНТЕРЕСОВАННОСТИ ПРИ ИСПОЛНЕНИИ ДОЛЖНОСТНЫХ ОБЯЗАННОСТЕЙ</vt:lpstr>
      <vt:lpstr>Конфликт интересов </vt:lpstr>
      <vt:lpstr>   Общие принципы поведения  МУНИЦИПАЛЬНЫХ СЛУЖАЩИХ </vt:lpstr>
      <vt:lpstr>Слайд 12</vt:lpstr>
      <vt:lpstr>Слайд 13</vt:lpstr>
      <vt:lpstr>ЭТО НУЖНО и ВАЖНО ЗНАТЬ</vt:lpstr>
      <vt:lpstr>Слайд 15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ПАМЯТКА по ключевым вопросам противодействия коррупции</dc:title>
  <dc:creator>Admin</dc:creator>
  <cp:lastModifiedBy>Приемная</cp:lastModifiedBy>
  <cp:revision>27</cp:revision>
  <dcterms:created xsi:type="dcterms:W3CDTF">2017-01-31T04:39:51Z</dcterms:created>
  <dcterms:modified xsi:type="dcterms:W3CDTF">2023-07-19T04:39:28Z</dcterms:modified>
</cp:coreProperties>
</file>